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57" r:id="rId3"/>
    <p:sldId id="260" r:id="rId4"/>
    <p:sldId id="263" r:id="rId5"/>
    <p:sldId id="259" r:id="rId6"/>
    <p:sldId id="266" r:id="rId7"/>
    <p:sldId id="267" r:id="rId8"/>
    <p:sldId id="262" r:id="rId9"/>
    <p:sldId id="261" r:id="rId10"/>
    <p:sldId id="265" r:id="rId11"/>
    <p:sldId id="264" r:id="rId12"/>
    <p:sldId id="256" r:id="rId13"/>
  </p:sldIdLst>
  <p:sldSz cx="9144000" cy="5148263"/>
  <p:notesSz cx="9144000" cy="6858000"/>
  <p:defaultTextStyle>
    <a:defPPr>
      <a:defRPr lang="en-US"/>
    </a:defPPr>
    <a:lvl1pPr marL="0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8331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16661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24993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33323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41654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49984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58316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66646" algn="l" defTabSz="40833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C2F01D7-572E-D948-A34B-147F8D9850DF}">
          <p14:sldIdLst>
            <p14:sldId id="258"/>
            <p14:sldId id="257"/>
            <p14:sldId id="260"/>
            <p14:sldId id="263"/>
            <p14:sldId id="259"/>
            <p14:sldId id="266"/>
            <p14:sldId id="267"/>
            <p14:sldId id="262"/>
            <p14:sldId id="261"/>
            <p14:sldId id="265"/>
            <p14:sldId id="264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238" d="100"/>
          <a:sy n="238" d="100"/>
        </p:scale>
        <p:origin x="-384" y="-104"/>
      </p:cViewPr>
      <p:guideLst>
        <p:guide orient="horz" pos="162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A31FD4-7C7C-1D4C-B75C-243FB7D72C68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6188" y="857250"/>
            <a:ext cx="41116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Quarter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D12FD3-4A02-7744-BC1B-3FBA7DCA6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74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Independent project which runs for the whole of your final year.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choose a topic to research and develop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Work with an academic to explore the cutting edge of this area of 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Mandatory deliverables are a report and a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49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Obviously there’s a lot of scope within biology for simulations to help with testing.</a:t>
            </a:r>
          </a:p>
          <a:p>
            <a:endParaRPr lang="en-US" dirty="0"/>
          </a:p>
          <a:p>
            <a:r>
              <a:rPr lang="en-US" dirty="0"/>
              <a:t>So far it’s been used to gain a greater understanding of Peyer’s Patch formation. </a:t>
            </a:r>
          </a:p>
          <a:p>
            <a:endParaRPr lang="en-US" dirty="0"/>
          </a:p>
          <a:p>
            <a:r>
              <a:rPr lang="en-US" dirty="0"/>
              <a:t>Further understanding means we could trigger a faster immune response to pathogens</a:t>
            </a:r>
          </a:p>
          <a:p>
            <a:endParaRPr lang="en-US" dirty="0"/>
          </a:p>
          <a:p>
            <a:r>
              <a:rPr lang="en-US" dirty="0"/>
              <a:t>Impact of work has gone to three pharmaceutical firms and one cosmetic firm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4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than because you have to</a:t>
            </a:r>
          </a:p>
          <a:p>
            <a:endParaRPr lang="en-US" dirty="0"/>
          </a:p>
          <a:p>
            <a:r>
              <a:rPr lang="en-US" dirty="0"/>
              <a:t>EXTENDED PIECE OF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6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Project Allocation:</a:t>
            </a:r>
          </a:p>
          <a:p>
            <a:r>
              <a:rPr lang="en-US" b="0" dirty="0"/>
              <a:t>Pick from a list or suggest your own, but you need to find a supervisor to take it on.</a:t>
            </a:r>
          </a:p>
          <a:p>
            <a:r>
              <a:rPr lang="en-US" b="0" dirty="0"/>
              <a:t>Project supervisor becomes your pastoral supervisor.</a:t>
            </a:r>
          </a:p>
          <a:p>
            <a:endParaRPr lang="en-US" b="0" dirty="0"/>
          </a:p>
          <a:p>
            <a:r>
              <a:rPr lang="en-US" b="1" dirty="0"/>
              <a:t>Starts:</a:t>
            </a:r>
          </a:p>
          <a:p>
            <a:r>
              <a:rPr lang="en-US" b="0" dirty="0"/>
              <a:t>PCSW- taught module, helping with the transition to independent research and writing.</a:t>
            </a:r>
          </a:p>
          <a:p>
            <a:r>
              <a:rPr lang="en-US" b="0" dirty="0"/>
              <a:t>Throughout the year your supervisor is there to guide you.</a:t>
            </a:r>
          </a:p>
          <a:p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Project Deadline:</a:t>
            </a:r>
          </a:p>
          <a:p>
            <a:r>
              <a:rPr lang="en-US" b="0" dirty="0"/>
              <a:t>At the end of the year.. You have a report to write, currently about 35-45 pages, hand in at the end of the year.</a:t>
            </a:r>
          </a:p>
          <a:p>
            <a:endParaRPr lang="en-US" b="0" dirty="0"/>
          </a:p>
          <a:p>
            <a:r>
              <a:rPr lang="en-US" b="1" dirty="0"/>
              <a:t>Presentation:</a:t>
            </a:r>
          </a:p>
          <a:p>
            <a:r>
              <a:rPr lang="en-US" b="0" dirty="0"/>
              <a:t>Given to one academic and a video camera. Generally watched by the marker before they read your project so it’s a good chance to give an general overview of the project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22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anyone know what parallel programming 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83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Central Processing Unit</a:t>
            </a:r>
          </a:p>
          <a:p>
            <a:r>
              <a:rPr lang="en-US" dirty="0"/>
              <a:t>Graphic Processing Unit</a:t>
            </a:r>
          </a:p>
          <a:p>
            <a:endParaRPr lang="en-US" dirty="0"/>
          </a:p>
          <a:p>
            <a:r>
              <a:rPr lang="en-US" dirty="0"/>
              <a:t>CPU can handle different tasks at once</a:t>
            </a:r>
          </a:p>
          <a:p>
            <a:r>
              <a:rPr lang="en-US" dirty="0"/>
              <a:t>GPU can go through sheer quantity of numbers, particularly in matrix form, performing the same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67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Central Processing Unit</a:t>
            </a:r>
          </a:p>
          <a:p>
            <a:r>
              <a:rPr lang="en-US" dirty="0"/>
              <a:t>Graphic Processing Unit</a:t>
            </a:r>
          </a:p>
          <a:p>
            <a:endParaRPr lang="en-US" dirty="0"/>
          </a:p>
          <a:p>
            <a:r>
              <a:rPr lang="en-US" dirty="0"/>
              <a:t>CPU can handle different tasks at once</a:t>
            </a:r>
          </a:p>
          <a:p>
            <a:r>
              <a:rPr lang="en-US" dirty="0"/>
              <a:t>GPU can go through sheer quantity of numbers, particularly in matrix form, performing the same operation</a:t>
            </a:r>
          </a:p>
          <a:p>
            <a:endParaRPr lang="en-US" dirty="0"/>
          </a:p>
          <a:p>
            <a:r>
              <a:rPr lang="en-US" dirty="0"/>
              <a:t>400% speed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67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PPSim is an existing simulation that was created to explore the development of clusters of lymphoid cells in the gut.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Aim to make it run faster using parallelism</a:t>
            </a:r>
          </a:p>
          <a:p>
            <a:endParaRPr lang="en-US" dirty="0"/>
          </a:p>
          <a:p>
            <a:r>
              <a:rPr lang="en-US" dirty="0"/>
              <a:t>… 3 months to run</a:t>
            </a:r>
          </a:p>
          <a:p>
            <a:r>
              <a:rPr lang="en-US" dirty="0"/>
              <a:t>Down to 5.4 hours</a:t>
            </a:r>
          </a:p>
          <a:p>
            <a:endParaRPr lang="en-US" dirty="0"/>
          </a:p>
          <a:p>
            <a:r>
              <a:rPr lang="en-US" dirty="0"/>
              <a:t>In depth programming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76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Everyone gets an Academic Supervisor who has a strong interest in the area of CS that relates to your project.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16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Early stages, it’s only </a:t>
            </a:r>
            <a:r>
              <a:rPr lang="en-US" i="1" dirty="0"/>
              <a:t>November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Research into existing work..</a:t>
            </a:r>
          </a:p>
          <a:p>
            <a:r>
              <a:rPr lang="en-US" i="1" dirty="0"/>
              <a:t>Cutting Edge</a:t>
            </a:r>
            <a:r>
              <a:rPr lang="en-US" i="0" dirty="0"/>
              <a:t>- 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12FD3-4A02-7744-BC1B-3FBA7DCA6F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3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2195447"/>
            <a:ext cx="8229600" cy="928849"/>
          </a:xfrm>
        </p:spPr>
        <p:txBody>
          <a:bodyPr>
            <a:spAutoFit/>
          </a:bodyPr>
          <a:lstStyle>
            <a:lvl1pPr>
              <a:defRPr sz="5500" baseline="0"/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684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1800" baseline="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318889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 and logo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544128"/>
          </a:xfrm>
        </p:spPr>
        <p:txBody>
          <a:bodyPr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1973413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 and logo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rgbClr val="FFFFFF"/>
                </a:solidFill>
              </a:defRPr>
            </a:lvl2pPr>
            <a:lvl3pPr>
              <a:defRPr sz="1800" baseline="0">
                <a:solidFill>
                  <a:srgbClr val="FFFFFF"/>
                </a:solidFill>
              </a:defRPr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</p:spTree>
    <p:extLst>
      <p:ext uri="{BB962C8B-B14F-4D97-AF65-F5344CB8AC3E}">
        <p14:creationId xmlns:p14="http://schemas.microsoft.com/office/powerpoint/2010/main" val="10608888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544128"/>
          </a:xfrm>
        </p:spPr>
        <p:txBody>
          <a:bodyPr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4257488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watermark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rgbClr val="FFFFFF"/>
                </a:solidFill>
              </a:defRPr>
            </a:lvl2pPr>
            <a:lvl3pPr>
              <a:defRPr sz="1800" baseline="0">
                <a:solidFill>
                  <a:srgbClr val="FFFFFF"/>
                </a:solidFill>
              </a:defRPr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</p:spTree>
    <p:extLst>
      <p:ext uri="{BB962C8B-B14F-4D97-AF65-F5344CB8AC3E}">
        <p14:creationId xmlns:p14="http://schemas.microsoft.com/office/powerpoint/2010/main" val="25298652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544128"/>
          </a:xfrm>
        </p:spPr>
        <p:txBody>
          <a:bodyPr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700782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logo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rgbClr val="FFFFFF"/>
                </a:solidFill>
              </a:defRPr>
            </a:lvl2pPr>
            <a:lvl3pPr>
              <a:defRPr sz="1800" baseline="0">
                <a:solidFill>
                  <a:srgbClr val="FFFFFF"/>
                </a:solidFill>
              </a:defRPr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</p:spTree>
    <p:extLst>
      <p:ext uri="{BB962C8B-B14F-4D97-AF65-F5344CB8AC3E}">
        <p14:creationId xmlns:p14="http://schemas.microsoft.com/office/powerpoint/2010/main" val="1082600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Simpl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544128"/>
          </a:xfrm>
        </p:spPr>
        <p:txBody>
          <a:bodyPr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8319520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coal Simpl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>
                <a:solidFill>
                  <a:srgbClr val="FFFFFF"/>
                </a:solidFill>
              </a:defRPr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FFFFFF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>
                <a:solidFill>
                  <a:srgbClr val="FFFFFF"/>
                </a:solidFill>
              </a:defRPr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>
                <a:solidFill>
                  <a:srgbClr val="FFFFFF"/>
                </a:solidFill>
              </a:defRPr>
            </a:lvl1pPr>
            <a:lvl2pPr>
              <a:defRPr sz="2000">
                <a:solidFill>
                  <a:srgbClr val="FFFFFF"/>
                </a:solidFill>
              </a:defRPr>
            </a:lvl2pPr>
            <a:lvl3pPr>
              <a:defRPr sz="1800" baseline="0">
                <a:solidFill>
                  <a:srgbClr val="FFFFFF"/>
                </a:solidFill>
              </a:defRPr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</p:spTree>
    <p:extLst>
      <p:ext uri="{BB962C8B-B14F-4D97-AF65-F5344CB8AC3E}">
        <p14:creationId xmlns:p14="http://schemas.microsoft.com/office/powerpoint/2010/main" val="286671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iz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5148263"/>
          </a:xfrm>
        </p:spPr>
        <p:txBody>
          <a:bodyPr anchor="ctr"/>
          <a:lstStyle>
            <a:lvl1pPr marL="0" marR="0" indent="0" algn="ctr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 dirty="0"/>
              <a:t>Drag image  to placeholder </a:t>
            </a:r>
            <a:br>
              <a:rPr lang="en-US" dirty="0"/>
            </a:br>
            <a:r>
              <a:rPr lang="en-US" dirty="0"/>
              <a:t>or click icon to add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196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 and logo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544128"/>
          </a:xfrm>
        </p:spPr>
        <p:txBody>
          <a:bodyPr>
            <a:spAutoFit/>
          </a:bodyPr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2697669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 and logo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1800" baseline="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314567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1009381"/>
          </a:xfrm>
        </p:spPr>
        <p:txBody>
          <a:bodyPr/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1460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mark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1800" baseline="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</p:spTree>
    <p:extLst>
      <p:ext uri="{BB962C8B-B14F-4D97-AF65-F5344CB8AC3E}">
        <p14:creationId xmlns:p14="http://schemas.microsoft.com/office/powerpoint/2010/main" val="3888733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sp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1009381"/>
          </a:xfrm>
        </p:spPr>
        <p:txBody>
          <a:bodyPr/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3493551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12" hasCustomPrompt="1"/>
          </p:nvPr>
        </p:nvSpPr>
        <p:spPr>
          <a:xfrm>
            <a:off x="5675202" y="1388843"/>
            <a:ext cx="3057841" cy="3316299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r>
              <a:rPr lang="en-US" dirty="0"/>
              <a:t>Drag image  to placeholder or click icon to add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85940" y="2386977"/>
            <a:ext cx="4887120" cy="390240"/>
          </a:xfrm>
        </p:spPr>
        <p:txBody>
          <a:bodyPr>
            <a:spAutoFit/>
          </a:bodyPr>
          <a:lstStyle>
            <a:lvl1pPr>
              <a:defRPr sz="2000" cap="none" baseline="0"/>
            </a:lvl1pPr>
            <a:lvl2pPr marL="408331" indent="0">
              <a:buNone/>
              <a:defRPr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GB" dirty="0"/>
              <a:t>Body text style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685940" y="2751046"/>
            <a:ext cx="4887120" cy="1091971"/>
          </a:xfrm>
        </p:spPr>
        <p:txBody>
          <a:bodyPr>
            <a:spAutoFit/>
          </a:bodyPr>
          <a:lstStyle>
            <a:lvl1pPr marL="0" indent="-266859">
              <a:buSzPct val="80000"/>
              <a:buFont typeface="Wingdings" charset="2"/>
              <a:buChar char="§"/>
              <a:defRPr sz="2000" cap="none"/>
            </a:lvl1pPr>
            <a:lvl2pPr>
              <a:defRPr sz="2000"/>
            </a:lvl2pPr>
            <a:lvl3pPr>
              <a:defRPr sz="1800" baseline="0"/>
            </a:lvl3pPr>
          </a:lstStyle>
          <a:p>
            <a:pPr lvl="0"/>
            <a:r>
              <a:rPr lang="en-GB" dirty="0"/>
              <a:t>Bullet text style</a:t>
            </a:r>
          </a:p>
          <a:p>
            <a:pPr lvl="1"/>
            <a:r>
              <a:rPr lang="en-GB" dirty="0"/>
              <a:t>Sub bullet</a:t>
            </a:r>
          </a:p>
          <a:p>
            <a:pPr lvl="2"/>
            <a:r>
              <a:rPr lang="en-GB" dirty="0"/>
              <a:t>Sub sub bullet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344910"/>
            <a:ext cx="4887260" cy="667239"/>
          </a:xfrm>
        </p:spPr>
        <p:txBody>
          <a:bodyPr>
            <a:spAutoFit/>
          </a:bodyPr>
          <a:lstStyle>
            <a:lvl1pPr>
              <a:defRPr sz="3800" baseline="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1967890"/>
            <a:ext cx="4887260" cy="467184"/>
          </a:xfrm>
        </p:spPr>
        <p:txBody>
          <a:bodyPr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>
                <a:solidFill>
                  <a:srgbClr val="25303B"/>
                </a:solidFill>
              </a:defRPr>
            </a:lvl1pPr>
            <a:lvl2pPr marL="408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1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9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8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6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24653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1709081"/>
            <a:ext cx="8229600" cy="858044"/>
          </a:xfrm>
        </p:spPr>
        <p:txBody>
          <a:bodyPr>
            <a:normAutofit/>
          </a:bodyPr>
          <a:lstStyle>
            <a:lvl1pPr>
              <a:defRPr sz="4900"/>
            </a:lvl1pPr>
          </a:lstStyle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6923" y="2470263"/>
            <a:ext cx="4778117" cy="1009381"/>
          </a:xfrm>
        </p:spPr>
        <p:txBody>
          <a:bodyPr/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2799866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1709081"/>
            <a:ext cx="8229600" cy="858044"/>
          </a:xfrm>
          <a:prstGeom prst="rect">
            <a:avLst/>
          </a:prstGeom>
        </p:spPr>
        <p:txBody>
          <a:bodyPr vert="horz" lIns="81666" tIns="40833" rIns="81666" bIns="40833" rtlCol="0" anchor="ctr">
            <a:spAutoFit/>
          </a:bodyPr>
          <a:lstStyle/>
          <a:p>
            <a:r>
              <a:rPr lang="en-GB" dirty="0"/>
              <a:t>Header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2668450"/>
            <a:ext cx="8229600" cy="544128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/>
          <a:p>
            <a:pPr lvl="0"/>
            <a:r>
              <a:rPr lang="en-GB" dirty="0"/>
              <a:t>SUB-HEADER STYLE</a:t>
            </a:r>
          </a:p>
        </p:txBody>
      </p:sp>
    </p:spTree>
    <p:extLst>
      <p:ext uri="{BB962C8B-B14F-4D97-AF65-F5344CB8AC3E}">
        <p14:creationId xmlns:p14="http://schemas.microsoft.com/office/powerpoint/2010/main" val="261989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60" r:id="rId3"/>
    <p:sldLayoutId id="2147483649" r:id="rId4"/>
    <p:sldLayoutId id="2147483662" r:id="rId5"/>
    <p:sldLayoutId id="2147483661" r:id="rId6"/>
    <p:sldLayoutId id="2147483664" r:id="rId7"/>
    <p:sldLayoutId id="2147483663" r:id="rId8"/>
    <p:sldLayoutId id="2147483666" r:id="rId9"/>
    <p:sldLayoutId id="2147483665" r:id="rId10"/>
    <p:sldLayoutId id="2147483667" r:id="rId11"/>
    <p:sldLayoutId id="2147483668" r:id="rId12"/>
    <p:sldLayoutId id="2147483672" r:id="rId13"/>
    <p:sldLayoutId id="2147483670" r:id="rId14"/>
    <p:sldLayoutId id="2147483673" r:id="rId15"/>
    <p:sldLayoutId id="2147483671" r:id="rId16"/>
    <p:sldLayoutId id="2147483674" r:id="rId17"/>
    <p:sldLayoutId id="2147483669" r:id="rId18"/>
  </p:sldLayoutIdLst>
  <p:txStyles>
    <p:titleStyle>
      <a:lvl1pPr algn="l" defTabSz="408331" rtl="0" eaLnBrk="1" latinLnBrk="0" hangingPunct="1">
        <a:spcBef>
          <a:spcPct val="0"/>
        </a:spcBef>
        <a:buNone/>
        <a:defRPr sz="4900" b="1" kern="1200">
          <a:solidFill>
            <a:schemeClr val="tx1"/>
          </a:solidFill>
          <a:latin typeface="Cambria"/>
          <a:ea typeface="+mj-ea"/>
          <a:cs typeface="Cambria"/>
        </a:defRPr>
      </a:lvl1pPr>
    </p:titleStyle>
    <p:bodyStyle>
      <a:lvl1pPr marL="0" indent="0" algn="l" defTabSz="408331" rtl="0" eaLnBrk="1" latinLnBrk="0" hangingPunct="1">
        <a:spcBef>
          <a:spcPct val="20000"/>
        </a:spcBef>
        <a:buFont typeface="Arial"/>
        <a:buNone/>
        <a:defRPr sz="3000" kern="1200" cap="all" baseline="0">
          <a:solidFill>
            <a:srgbClr val="25303B"/>
          </a:solidFill>
          <a:latin typeface="+mn-lt"/>
          <a:ea typeface="+mn-ea"/>
          <a:cs typeface="+mn-cs"/>
        </a:defRPr>
      </a:lvl1pPr>
      <a:lvl2pPr marL="663538" indent="-255207" algn="l" defTabSz="408331" rtl="0" eaLnBrk="1" latinLnBrk="0" hangingPunct="1">
        <a:spcBef>
          <a:spcPct val="20000"/>
        </a:spcBef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20827" indent="-204166" algn="l" defTabSz="40833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29158" indent="-204166" algn="l" defTabSz="408331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7489" indent="-204166" algn="l" defTabSz="408331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45819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4150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2481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70812" indent="-204166" algn="l" defTabSz="40833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331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661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993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3323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1654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9984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8316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6646" algn="l" defTabSz="40833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5320" y="349230"/>
            <a:ext cx="4887260" cy="667239"/>
          </a:xfrm>
        </p:spPr>
        <p:txBody>
          <a:bodyPr>
            <a:normAutofit/>
          </a:bodyPr>
          <a:lstStyle/>
          <a:p>
            <a:r>
              <a:rPr lang="en-US" dirty="0"/>
              <a:t>Contents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2531" y="1016469"/>
            <a:ext cx="4887120" cy="4329780"/>
          </a:xfrm>
        </p:spPr>
        <p:txBody>
          <a:bodyPr/>
          <a:lstStyle/>
          <a:p>
            <a:r>
              <a:rPr lang="en-US" dirty="0"/>
              <a:t>What is an individual project?</a:t>
            </a:r>
          </a:p>
          <a:p>
            <a:r>
              <a:rPr lang="en-US" dirty="0"/>
              <a:t>What academic support are you given?</a:t>
            </a:r>
          </a:p>
          <a:p>
            <a:r>
              <a:rPr lang="en-US" dirty="0"/>
              <a:t>How did you decide on a project?</a:t>
            </a:r>
          </a:p>
          <a:p>
            <a:r>
              <a:rPr lang="en-US" dirty="0"/>
              <a:t>What is your project about?</a:t>
            </a:r>
          </a:p>
          <a:p>
            <a:r>
              <a:rPr lang="en-US" dirty="0"/>
              <a:t>What do you hope to achieve by the end?</a:t>
            </a:r>
          </a:p>
          <a:p>
            <a:r>
              <a:rPr lang="en-US" dirty="0"/>
              <a:t>Are there particular modules that have fed into your project?</a:t>
            </a:r>
          </a:p>
          <a:p>
            <a:r>
              <a:rPr lang="en-US" dirty="0"/>
              <a:t>How is it currently progressing?</a:t>
            </a:r>
          </a:p>
          <a:p>
            <a:r>
              <a:rPr lang="en-US" dirty="0"/>
              <a:t>What challenges are you facing?</a:t>
            </a:r>
          </a:p>
          <a:p>
            <a:r>
              <a:rPr lang="en-US" dirty="0"/>
              <a:t>What do you have to produce by the end?</a:t>
            </a:r>
          </a:p>
          <a:p>
            <a:r>
              <a:rPr lang="en-US" dirty="0"/>
              <a:t>If successful what impact could your project have?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826607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4887260" cy="667239"/>
          </a:xfrm>
        </p:spPr>
        <p:txBody>
          <a:bodyPr/>
          <a:lstStyle/>
          <a:p>
            <a:r>
              <a:rPr lang="en-US" dirty="0"/>
              <a:t>Current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308BF-99C0-4647-99A9-5ABE3A924B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940" y="2012150"/>
            <a:ext cx="3896220" cy="1867568"/>
          </a:xfrm>
        </p:spPr>
        <p:txBody>
          <a:bodyPr/>
          <a:lstStyle/>
          <a:p>
            <a:r>
              <a:rPr lang="en-US" dirty="0"/>
              <a:t>Research into Existing Work</a:t>
            </a:r>
          </a:p>
          <a:p>
            <a:pPr lvl="1"/>
            <a:r>
              <a:rPr lang="en-US" dirty="0"/>
              <a:t>Previous York Projects</a:t>
            </a:r>
          </a:p>
          <a:p>
            <a:pPr lvl="1"/>
            <a:r>
              <a:rPr lang="en-US" dirty="0"/>
              <a:t>YCIL Papers</a:t>
            </a:r>
          </a:p>
          <a:p>
            <a:pPr lvl="1"/>
            <a:r>
              <a:rPr lang="en-US" dirty="0"/>
              <a:t>FLAME GPU</a:t>
            </a:r>
          </a:p>
          <a:p>
            <a:r>
              <a:rPr lang="en-US" dirty="0"/>
              <a:t>Exploring Hardware /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77656CB-8454-AD4A-8181-35EED335C5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39632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4887260" cy="667239"/>
          </a:xfrm>
        </p:spPr>
        <p:txBody>
          <a:bodyPr/>
          <a:lstStyle/>
          <a:p>
            <a:r>
              <a:rPr lang="en-US" dirty="0"/>
              <a:t>Project Impact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308BF-99C0-4647-99A9-5ABE3A924B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940" y="2012150"/>
            <a:ext cx="4887120" cy="2236899"/>
          </a:xfrm>
        </p:spPr>
        <p:txBody>
          <a:bodyPr/>
          <a:lstStyle/>
          <a:p>
            <a:r>
              <a:rPr lang="en-US" dirty="0"/>
              <a:t>Generally</a:t>
            </a:r>
          </a:p>
          <a:p>
            <a:pPr lvl="1"/>
            <a:r>
              <a:rPr lang="en-US" dirty="0"/>
              <a:t>$</a:t>
            </a:r>
            <a:r>
              <a:rPr lang="en-US" dirty="0" err="1"/>
              <a:t>2.5bn</a:t>
            </a:r>
            <a:r>
              <a:rPr lang="en-US" dirty="0"/>
              <a:t> R&amp;D cost per drug</a:t>
            </a:r>
          </a:p>
          <a:p>
            <a:pPr lvl="1"/>
            <a:r>
              <a:rPr lang="en-US" dirty="0"/>
              <a:t>Reduction in Animal Testing</a:t>
            </a:r>
          </a:p>
          <a:p>
            <a:r>
              <a:rPr lang="en-US" dirty="0"/>
              <a:t>PPSIM so far</a:t>
            </a:r>
          </a:p>
          <a:p>
            <a:pPr lvl="1"/>
            <a:r>
              <a:rPr lang="en-US" dirty="0"/>
              <a:t>New knowledge of the immune system</a:t>
            </a:r>
          </a:p>
          <a:p>
            <a:pPr lvl="1"/>
            <a:r>
              <a:rPr lang="en-US" dirty="0"/>
              <a:t>Worked with labs to prove this in Vitro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32080339-7AA7-F342-BCC9-613935C82A9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3177" t="1" r="1718" b="16422"/>
          <a:stretch/>
        </p:blipFill>
        <p:spPr>
          <a:xfrm>
            <a:off x="5205797" y="1344910"/>
            <a:ext cx="2852313" cy="1670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E9F883-2417-934D-A4A6-A603262B2F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735" r="7032"/>
          <a:stretch/>
        </p:blipFill>
        <p:spPr>
          <a:xfrm>
            <a:off x="5916997" y="2503149"/>
            <a:ext cx="2852313" cy="16708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98505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68651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Individual</a:t>
            </a:r>
            <a:r>
              <a:rPr lang="en-US" dirty="0"/>
              <a:t> Project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UCAS Day Presentation</a:t>
            </a:r>
          </a:p>
        </p:txBody>
      </p:sp>
    </p:spTree>
    <p:extLst>
      <p:ext uri="{BB962C8B-B14F-4D97-AF65-F5344CB8AC3E}">
        <p14:creationId xmlns:p14="http://schemas.microsoft.com/office/powerpoint/2010/main" val="1826607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4887260" cy="667239"/>
          </a:xfrm>
        </p:spPr>
        <p:txBody>
          <a:bodyPr/>
          <a:lstStyle/>
          <a:p>
            <a:r>
              <a:rPr lang="en-US" dirty="0"/>
              <a:t>Why do a project?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308BF-99C0-4647-99A9-5ABE3A924B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940" y="2012150"/>
            <a:ext cx="4887120" cy="1498236"/>
          </a:xfrm>
        </p:spPr>
        <p:txBody>
          <a:bodyPr/>
          <a:lstStyle/>
          <a:p>
            <a:r>
              <a:rPr lang="en-US" dirty="0"/>
              <a:t>Demonstrate a wide range of skills:</a:t>
            </a:r>
          </a:p>
          <a:p>
            <a:pPr lvl="1"/>
            <a:r>
              <a:rPr lang="en-US" dirty="0"/>
              <a:t>Technical &amp; Research</a:t>
            </a:r>
          </a:p>
          <a:p>
            <a:pPr lvl="1"/>
            <a:r>
              <a:rPr lang="en-US" dirty="0"/>
              <a:t>Organisation &amp; Self-Discipline</a:t>
            </a:r>
          </a:p>
          <a:p>
            <a:r>
              <a:rPr lang="en-US" dirty="0"/>
              <a:t>Work at the cutting edge of CS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327DAF27-38C8-584E-ABCA-8D34E00C811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19320" r="19320"/>
          <a:stretch/>
        </p:blipFill>
        <p:spPr>
          <a:xfrm>
            <a:off x="5675202" y="1388843"/>
            <a:ext cx="3057841" cy="33162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5818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4887260" cy="667239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308BF-99C0-4647-99A9-5ABE3A924B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940" y="2012150"/>
            <a:ext cx="4887120" cy="1867568"/>
          </a:xfrm>
        </p:spPr>
        <p:txBody>
          <a:bodyPr/>
          <a:lstStyle/>
          <a:p>
            <a:r>
              <a:rPr lang="en-US" dirty="0"/>
              <a:t>Mid June - Project Allocation</a:t>
            </a:r>
          </a:p>
          <a:p>
            <a:r>
              <a:rPr lang="en-US" dirty="0"/>
              <a:t>October - Official Project Start</a:t>
            </a:r>
          </a:p>
          <a:p>
            <a:r>
              <a:rPr lang="en-US" dirty="0"/>
              <a:t>January - Presentation Practices</a:t>
            </a:r>
          </a:p>
          <a:p>
            <a:r>
              <a:rPr lang="en-US" dirty="0"/>
              <a:t>April - Project Deadline/Presentations</a:t>
            </a:r>
          </a:p>
          <a:p>
            <a:r>
              <a:rPr lang="en-US" dirty="0"/>
              <a:t>May - RESULTS!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930A56F0-1090-274D-B4B3-1F5D189B4C0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15016" t="1325" r="19376" b="-1325"/>
          <a:stretch/>
        </p:blipFill>
        <p:spPr>
          <a:xfrm>
            <a:off x="5675202" y="1388843"/>
            <a:ext cx="3057841" cy="33162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3261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198880" y="1730990"/>
            <a:ext cx="6705600" cy="191645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Parallel Programming Tools for Exploring Immune System Development</a:t>
            </a:r>
          </a:p>
        </p:txBody>
      </p:sp>
    </p:spTree>
    <p:extLst>
      <p:ext uri="{BB962C8B-B14F-4D97-AF65-F5344CB8AC3E}">
        <p14:creationId xmlns:p14="http://schemas.microsoft.com/office/powerpoint/2010/main" val="72829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5684520" cy="667239"/>
          </a:xfrm>
        </p:spPr>
        <p:txBody>
          <a:bodyPr anchor="t"/>
          <a:lstStyle/>
          <a:p>
            <a:r>
              <a:rPr lang="en-US" dirty="0"/>
              <a:t>Program Parallelisation</a:t>
            </a:r>
          </a:p>
        </p:txBody>
      </p:sp>
      <p:sp>
        <p:nvSpPr>
          <p:cNvPr id="18" name="Subtitle 5">
            <a:extLst>
              <a:ext uri="{FF2B5EF4-FFF2-40B4-BE49-F238E27FC236}">
                <a16:creationId xmlns:a16="http://schemas.microsoft.com/office/drawing/2014/main" id="{247557CA-1457-5D45-9213-BD077BBCB8AC}"/>
              </a:ext>
            </a:extLst>
          </p:cNvPr>
          <p:cNvSpPr txBox="1">
            <a:spLocks/>
          </p:cNvSpPr>
          <p:nvPr/>
        </p:nvSpPr>
        <p:spPr>
          <a:xfrm>
            <a:off x="685660" y="3810000"/>
            <a:ext cx="3826255" cy="477520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all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CPU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ACD8E255-4547-A64E-A1C8-44CFA58EC388}"/>
              </a:ext>
            </a:extLst>
          </p:cNvPr>
          <p:cNvSpPr txBox="1">
            <a:spLocks/>
          </p:cNvSpPr>
          <p:nvPr/>
        </p:nvSpPr>
        <p:spPr>
          <a:xfrm>
            <a:off x="685800" y="4287520"/>
            <a:ext cx="3826116" cy="390240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>
            <a:lvl1pPr marL="0" indent="0" algn="l" defTabSz="408331" rtl="0" eaLnBrk="1" latinLnBrk="0" hangingPunct="1">
              <a:spcBef>
                <a:spcPct val="20000"/>
              </a:spcBef>
              <a:buFont typeface="Arial"/>
              <a:buNone/>
              <a:defRPr sz="20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l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0827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9158" indent="-204166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7489" indent="-204166" algn="l" defTabSz="408331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45819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54150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62481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70812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4+ Cores</a:t>
            </a:r>
          </a:p>
        </p:txBody>
      </p:sp>
      <p:sp>
        <p:nvSpPr>
          <p:cNvPr id="22" name="Subtitle 5">
            <a:extLst>
              <a:ext uri="{FF2B5EF4-FFF2-40B4-BE49-F238E27FC236}">
                <a16:creationId xmlns:a16="http://schemas.microsoft.com/office/drawing/2014/main" id="{446EFF52-1B95-8A41-8244-E0D21358F299}"/>
              </a:ext>
            </a:extLst>
          </p:cNvPr>
          <p:cNvSpPr txBox="1">
            <a:spLocks/>
          </p:cNvSpPr>
          <p:nvPr/>
        </p:nvSpPr>
        <p:spPr>
          <a:xfrm>
            <a:off x="4511915" y="3810000"/>
            <a:ext cx="3826255" cy="477520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>
            <a:lvl1pPr marL="0" marR="0" indent="0" algn="l" defTabSz="40833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kern="1200" cap="all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16661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2499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33323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4165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449984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85831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266646" indent="0" algn="ctr" defTabSz="408331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GPU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303C7779-FD0B-BA4C-9F55-9946AC717F0D}"/>
              </a:ext>
            </a:extLst>
          </p:cNvPr>
          <p:cNvSpPr txBox="1">
            <a:spLocks/>
          </p:cNvSpPr>
          <p:nvPr/>
        </p:nvSpPr>
        <p:spPr>
          <a:xfrm>
            <a:off x="4512055" y="4287520"/>
            <a:ext cx="3826116" cy="390240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>
            <a:lvl1pPr marL="0" indent="0" algn="l" defTabSz="408331" rtl="0" eaLnBrk="1" latinLnBrk="0" hangingPunct="1">
              <a:spcBef>
                <a:spcPct val="20000"/>
              </a:spcBef>
              <a:buFont typeface="Arial"/>
              <a:buNone/>
              <a:defRPr sz="20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408331" indent="0" algn="l" defTabSz="408331" rtl="0" eaLnBrk="1" latinLnBrk="0" hangingPunct="1">
              <a:spcBef>
                <a:spcPct val="20000"/>
              </a:spcBef>
              <a:buFont typeface="Arial"/>
              <a:buNone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0827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9158" indent="-204166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7489" indent="-204166" algn="l" defTabSz="408331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45819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54150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62481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70812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2500+ Cores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9638D21-9678-E049-8862-6FED8A6CF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" t="22942" r="56398" b="34035"/>
          <a:stretch/>
        </p:blipFill>
        <p:spPr>
          <a:xfrm>
            <a:off x="1343258" y="1969053"/>
            <a:ext cx="2511057" cy="188404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A4D1C0B-E394-F64A-A244-044F71C816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631" t="22954" r="1364" b="34023"/>
          <a:stretch/>
        </p:blipFill>
        <p:spPr>
          <a:xfrm>
            <a:off x="5169513" y="1969053"/>
            <a:ext cx="2511057" cy="188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943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2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5684520" cy="667239"/>
          </a:xfrm>
        </p:spPr>
        <p:txBody>
          <a:bodyPr anchor="t"/>
          <a:lstStyle/>
          <a:p>
            <a:r>
              <a:rPr lang="en-US" dirty="0"/>
              <a:t>Program Parallelisation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9AB435-D8F2-C643-AAA4-71D042BF61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24" t="15490" r="8235" b="6984"/>
          <a:stretch/>
        </p:blipFill>
        <p:spPr>
          <a:xfrm>
            <a:off x="4069240" y="2240752"/>
            <a:ext cx="4297680" cy="238760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1ACAA8-3A26-F544-9441-DB739766641C}"/>
              </a:ext>
            </a:extLst>
          </p:cNvPr>
          <p:cNvSpPr txBox="1">
            <a:spLocks/>
          </p:cNvSpPr>
          <p:nvPr/>
        </p:nvSpPr>
        <p:spPr>
          <a:xfrm>
            <a:off x="685940" y="2012150"/>
            <a:ext cx="4394060" cy="1067349"/>
          </a:xfrm>
          <a:prstGeom prst="rect">
            <a:avLst/>
          </a:prstGeom>
        </p:spPr>
        <p:txBody>
          <a:bodyPr vert="horz" wrap="square" lIns="81666" tIns="40833" rIns="81666" bIns="40833" rtlCol="0">
            <a:spAutoFit/>
          </a:bodyPr>
          <a:lstStyle>
            <a:lvl1pPr marL="0" indent="-266859" algn="l" defTabSz="408331" rtl="0" eaLnBrk="1" latinLnBrk="0" hangingPunct="1">
              <a:spcBef>
                <a:spcPct val="20000"/>
              </a:spcBef>
              <a:buSzPct val="80000"/>
              <a:buFont typeface="Wingdings" charset="2"/>
              <a:buChar char="§"/>
              <a:defRPr sz="20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663538" indent="-255207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0827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9158" indent="-204166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7489" indent="-204166" algn="l" defTabSz="408331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45819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54150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62481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70812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buNone/>
            </a:pPr>
            <a:r>
              <a:rPr lang="en-US" dirty="0"/>
              <a:t>Requires new algorithms for even the most basic operations</a:t>
            </a:r>
          </a:p>
          <a:p>
            <a:pPr indent="0">
              <a:buNone/>
            </a:pPr>
            <a:r>
              <a:rPr lang="en-US" dirty="0"/>
              <a:t>Addition of 5000 numbers: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D48C742-7AEC-1048-84BB-F65F80BBDE9F}"/>
              </a:ext>
            </a:extLst>
          </p:cNvPr>
          <p:cNvSpPr txBox="1">
            <a:spLocks/>
          </p:cNvSpPr>
          <p:nvPr/>
        </p:nvSpPr>
        <p:spPr>
          <a:xfrm>
            <a:off x="685800" y="3079499"/>
            <a:ext cx="4887120" cy="1867568"/>
          </a:xfrm>
          <a:prstGeom prst="rect">
            <a:avLst/>
          </a:prstGeom>
        </p:spPr>
        <p:txBody>
          <a:bodyPr vert="horz" lIns="81666" tIns="40833" rIns="81666" bIns="40833" rtlCol="0">
            <a:spAutoFit/>
          </a:bodyPr>
          <a:lstStyle>
            <a:lvl1pPr marL="0" indent="-266859" algn="l" defTabSz="408331" rtl="0" eaLnBrk="1" latinLnBrk="0" hangingPunct="1">
              <a:spcBef>
                <a:spcPct val="20000"/>
              </a:spcBef>
              <a:buSzPct val="80000"/>
              <a:buFont typeface="Wingdings" charset="2"/>
              <a:buChar char="§"/>
              <a:defRPr sz="2000" kern="1200" cap="none" baseline="0">
                <a:solidFill>
                  <a:srgbClr val="25303B"/>
                </a:solidFill>
                <a:latin typeface="+mn-lt"/>
                <a:ea typeface="+mn-ea"/>
                <a:cs typeface="+mn-cs"/>
              </a:defRPr>
            </a:lvl1pPr>
            <a:lvl2pPr marL="663538" indent="-255207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0827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9158" indent="-204166" algn="l" defTabSz="408331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37489" indent="-204166" algn="l" defTabSz="408331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45819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54150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62481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70812" indent="-204166" algn="l" defTabSz="40833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buNone/>
            </a:pPr>
            <a:r>
              <a:rPr lang="en-US" b="1" dirty="0"/>
              <a:t>Sequential:</a:t>
            </a:r>
            <a:r>
              <a:rPr lang="en-US" dirty="0"/>
              <a:t> 4999 ops</a:t>
            </a:r>
          </a:p>
          <a:p>
            <a:pPr indent="0">
              <a:buNone/>
            </a:pPr>
            <a:r>
              <a:rPr lang="en-US" b="1" dirty="0"/>
              <a:t>Quad-Core CPU:</a:t>
            </a:r>
          </a:p>
          <a:p>
            <a:pPr indent="0">
              <a:buNone/>
            </a:pPr>
            <a:r>
              <a:rPr lang="en-US" dirty="0"/>
              <a:t>1668 ops</a:t>
            </a:r>
          </a:p>
          <a:p>
            <a:pPr indent="0">
              <a:buNone/>
            </a:pPr>
            <a:r>
              <a:rPr lang="en-US" b="1" dirty="0"/>
              <a:t>5000 Core GPU:</a:t>
            </a:r>
          </a:p>
          <a:p>
            <a:pPr indent="0">
              <a:buNone/>
            </a:pPr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(5000) = 12 ops</a:t>
            </a:r>
          </a:p>
        </p:txBody>
      </p:sp>
    </p:spTree>
    <p:extLst>
      <p:ext uri="{BB962C8B-B14F-4D97-AF65-F5344CB8AC3E}">
        <p14:creationId xmlns:p14="http://schemas.microsoft.com/office/powerpoint/2010/main" val="201591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E73F0-9EF8-294D-A9CE-7A6995E9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4910"/>
            <a:ext cx="4887260" cy="667239"/>
          </a:xfrm>
        </p:spPr>
        <p:txBody>
          <a:bodyPr/>
          <a:lstStyle/>
          <a:p>
            <a:r>
              <a:rPr lang="en-US" dirty="0"/>
              <a:t>What is it about?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308BF-99C0-4647-99A9-5ABE3A924B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5940" y="2012150"/>
            <a:ext cx="4887120" cy="1498236"/>
          </a:xfrm>
        </p:spPr>
        <p:txBody>
          <a:bodyPr/>
          <a:lstStyle/>
          <a:p>
            <a:r>
              <a:rPr lang="en-US" dirty="0"/>
              <a:t>PPSIM</a:t>
            </a:r>
          </a:p>
          <a:p>
            <a:r>
              <a:rPr lang="en-US" dirty="0"/>
              <a:t>Agent Based Modelling</a:t>
            </a:r>
          </a:p>
          <a:p>
            <a:endParaRPr lang="en-US" dirty="0"/>
          </a:p>
          <a:p>
            <a:r>
              <a:rPr lang="en-US" dirty="0"/>
              <a:t>Motivation/Reasons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8E999A-5B58-3447-8CFD-4C1BCA3E9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109"/>
          <a:stretch/>
        </p:blipFill>
        <p:spPr>
          <a:xfrm>
            <a:off x="5196280" y="1065731"/>
            <a:ext cx="3536762" cy="18928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EEAE60-D600-3747-894C-BBF1E293C1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24" r="509"/>
          <a:stretch/>
        </p:blipFill>
        <p:spPr>
          <a:xfrm>
            <a:off x="6252481" y="3037839"/>
            <a:ext cx="1801139" cy="185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47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526554FF-780A-3940-9902-6D7590828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660" y="3810000"/>
            <a:ext cx="3826255" cy="477520"/>
          </a:xfrm>
        </p:spPr>
        <p:txBody>
          <a:bodyPr/>
          <a:lstStyle/>
          <a:p>
            <a:pPr algn="ctr"/>
            <a:r>
              <a:rPr lang="en-US" dirty="0"/>
              <a:t>Kieran Alden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1F232E0-7781-F74C-80E7-9971FDA9E0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4287520"/>
            <a:ext cx="3826116" cy="390240"/>
          </a:xfrm>
        </p:spPr>
        <p:txBody>
          <a:bodyPr/>
          <a:lstStyle/>
          <a:p>
            <a:pPr algn="ctr"/>
            <a:r>
              <a:rPr lang="en-US" dirty="0"/>
              <a:t>Electronics @ York</a:t>
            </a:r>
          </a:p>
        </p:txBody>
      </p:sp>
      <p:sp>
        <p:nvSpPr>
          <p:cNvPr id="13" name="Subtitle 5">
            <a:extLst>
              <a:ext uri="{FF2B5EF4-FFF2-40B4-BE49-F238E27FC236}">
                <a16:creationId xmlns:a16="http://schemas.microsoft.com/office/drawing/2014/main" id="{898A20BB-DEAF-2843-97F6-452107ED2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1915" y="3810000"/>
            <a:ext cx="3826255" cy="477520"/>
          </a:xfrm>
        </p:spPr>
        <p:txBody>
          <a:bodyPr/>
          <a:lstStyle/>
          <a:p>
            <a:pPr algn="ctr"/>
            <a:r>
              <a:rPr lang="en-US" dirty="0"/>
              <a:t>Fiona </a:t>
            </a:r>
            <a:r>
              <a:rPr lang="en-US" dirty="0" err="1"/>
              <a:t>polack</a:t>
            </a:r>
            <a:endParaRPr lang="en-US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A4DAC90-9794-3945-A457-27B398E116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12055" y="4287520"/>
            <a:ext cx="3826116" cy="390240"/>
          </a:xfrm>
        </p:spPr>
        <p:txBody>
          <a:bodyPr/>
          <a:lstStyle/>
          <a:p>
            <a:pPr algn="ctr"/>
            <a:r>
              <a:rPr lang="en-US" dirty="0"/>
              <a:t>CS @ </a:t>
            </a:r>
            <a:r>
              <a:rPr lang="en-US" dirty="0" err="1"/>
              <a:t>Keele</a:t>
            </a:r>
            <a:endParaRPr lang="en-US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22198C4-2BCD-184F-8097-B2CFE354355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-14" t="14622" r="14" b="18920"/>
          <a:stretch/>
        </p:blipFill>
        <p:spPr>
          <a:xfrm>
            <a:off x="4896280" y="762000"/>
            <a:ext cx="3057525" cy="304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21442595-4CC7-CD42-A858-138CD85C43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97" t="804" r="216" b="15180"/>
          <a:stretch/>
        </p:blipFill>
        <p:spPr>
          <a:xfrm>
            <a:off x="1074787" y="762000"/>
            <a:ext cx="3048000" cy="304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27748167"/>
      </p:ext>
    </p:extLst>
  </p:cSld>
  <p:clrMapOvr>
    <a:masterClrMapping/>
  </p:clrMapOvr>
</p:sld>
</file>

<file path=ppt/theme/theme1.xml><?xml version="1.0" encoding="utf-8"?>
<a:theme xmlns:a="http://schemas.openxmlformats.org/drawingml/2006/main" name="uoy-powerpoint-widescreen">
  <a:themeElements>
    <a:clrScheme name="University of York Colour Palette">
      <a:dk1>
        <a:srgbClr val="25303B"/>
      </a:dk1>
      <a:lt1>
        <a:srgbClr val="FFFFFF"/>
      </a:lt1>
      <a:dk2>
        <a:srgbClr val="E3E6E5"/>
      </a:dk2>
      <a:lt2>
        <a:srgbClr val="00627D"/>
      </a:lt2>
      <a:accent1>
        <a:srgbClr val="5AB031"/>
      </a:accent1>
      <a:accent2>
        <a:srgbClr val="9067A9"/>
      </a:accent2>
      <a:accent3>
        <a:srgbClr val="E2388C"/>
      </a:accent3>
      <a:accent4>
        <a:srgbClr val="E62A32"/>
      </a:accent4>
      <a:accent5>
        <a:srgbClr val="F18626"/>
      </a:accent5>
      <a:accent6>
        <a:srgbClr val="00ABAA"/>
      </a:accent6>
      <a:hlink>
        <a:srgbClr val="0096D6"/>
      </a:hlink>
      <a:folHlink>
        <a:srgbClr val="E2388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0</Words>
  <Application>Microsoft Office PowerPoint</Application>
  <PresentationFormat>Custom</PresentationFormat>
  <Paragraphs>0</Paragraphs>
  <Slides>12</Slides>
  <Notes>10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uoy-powerpoint-widescreen</vt:lpstr>
      <vt:lpstr>Contents</vt:lpstr>
      <vt:lpstr>Individual Project</vt:lpstr>
      <vt:lpstr>Why do a project?</vt:lpstr>
      <vt:lpstr>Timeline</vt:lpstr>
      <vt:lpstr>Parallel Programming Tools for Exploring Immune System Development</vt:lpstr>
      <vt:lpstr>Program Parallelisation</vt:lpstr>
      <vt:lpstr>Program Parallelisation</vt:lpstr>
      <vt:lpstr>What is it about?</vt:lpstr>
      <vt:lpstr>PowerPoint Presentation</vt:lpstr>
      <vt:lpstr>Current Work</vt:lpstr>
      <vt:lpstr>Project Impact</vt:lpstr>
      <vt:lpstr>Any Questions?</vt:lpstr>
    </vt:vector>
  </TitlesOfParts>
  <Company>The University of York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Lock</dc:creator>
  <cp:lastModifiedBy>Phil Roberts</cp:lastModifiedBy>
  <cp:revision>30</cp:revision>
  <dcterms:created xsi:type="dcterms:W3CDTF">2016-10-03T14:02:25Z</dcterms:created>
  <dcterms:modified xsi:type="dcterms:W3CDTF">2018-05-01T11:06:14Z</dcterms:modified>
</cp:coreProperties>
</file>